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5" r:id="rId8"/>
    <p:sldId id="266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22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6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7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2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6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2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8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0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3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9807" y="895405"/>
            <a:ext cx="11812385" cy="879475"/>
          </a:xfrm>
        </p:spPr>
        <p:txBody>
          <a:bodyPr>
            <a:noAutofit/>
          </a:bodyPr>
          <a:lstStyle/>
          <a:p>
            <a:r>
              <a:rPr lang="en-ID" sz="2400" b="1" kern="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 PROBLEMS IN THE TRANSLATION OF ARABIC TO SUNDANESE IN MASHLAHALAH AL-ISLAMIYAH FI AHKAMI AL-TAUHIDIYAH BY MAMA SEMPUR</a:t>
            </a:r>
            <a:r>
              <a:rPr lang="en-US" sz="3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51410" y="2114550"/>
            <a:ext cx="11089177" cy="7923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</a:rPr>
              <a:t>Ade </a:t>
            </a:r>
            <a:r>
              <a:rPr lang="en-US" sz="1600" b="1" dirty="0" err="1">
                <a:solidFill>
                  <a:schemeClr val="bg1"/>
                </a:solidFill>
              </a:rPr>
              <a:t>Kosasih</a:t>
            </a:r>
            <a:r>
              <a:rPr lang="en-US" sz="1600" b="1" dirty="0">
                <a:solidFill>
                  <a:schemeClr val="bg1"/>
                </a:solidFill>
              </a:rPr>
              <a:t>,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Eko</a:t>
            </a:r>
            <a:r>
              <a:rPr lang="en-ID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Wahyu </a:t>
            </a:r>
            <a:r>
              <a:rPr lang="en-ID" sz="16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Koeshandoyo</a:t>
            </a:r>
            <a:r>
              <a:rPr lang="en-ID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Dade </a:t>
            </a:r>
            <a:r>
              <a:rPr lang="en-ID" sz="16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Mahzuni</a:t>
            </a:r>
            <a:r>
              <a:rPr lang="en-ID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6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Etty</a:t>
            </a:r>
            <a:r>
              <a:rPr lang="en-ID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Saringendyanti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</a:rPr>
              <a:t>Universitas </a:t>
            </a:r>
            <a:r>
              <a:rPr lang="en-US" sz="1600" b="1" dirty="0" err="1">
                <a:solidFill>
                  <a:schemeClr val="bg1"/>
                </a:solidFill>
              </a:rPr>
              <a:t>Padjadjaran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23998" y="1797425"/>
            <a:ext cx="9144000" cy="317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No. Abstract: </a:t>
            </a:r>
            <a:r>
              <a:rPr lang="en-ID" sz="16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ABS-ICOLLITE-23193</a:t>
            </a:r>
            <a:endParaRPr lang="en-US" sz="16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91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60769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REFERENCES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2" y="1085850"/>
            <a:ext cx="10515600" cy="464214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  <a:tabLst>
                <a:tab pos="90170" algn="l"/>
              </a:tabLst>
            </a:pPr>
            <a:r>
              <a:rPr lang="en-US" sz="32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Brislin</a:t>
            </a:r>
            <a:r>
              <a:rPr lang="en-U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Richard W (ed.) 1976. </a:t>
            </a:r>
            <a:r>
              <a:rPr lang="en-US" sz="32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Translation: Application and Research</a:t>
            </a:r>
            <a:r>
              <a:rPr lang="en-U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New York: Gardner </a:t>
            </a:r>
            <a:r>
              <a:rPr lang="en-US" sz="3200" dirty="0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Press. B.S., Abdul </a:t>
            </a:r>
            <a:r>
              <a:rPr lang="en-US" sz="3200" dirty="0" err="1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Wachid</a:t>
            </a:r>
            <a:r>
              <a:rPr lang="en-US" sz="3200" dirty="0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2005. </a:t>
            </a:r>
            <a:r>
              <a:rPr lang="en-US" sz="3200" i="1" dirty="0" err="1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Membaca</a:t>
            </a:r>
            <a:r>
              <a:rPr lang="en-US" sz="3200" i="1" dirty="0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Makna</a:t>
            </a:r>
            <a:r>
              <a:rPr lang="en-US" sz="3200" i="1" dirty="0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3200" i="1" dirty="0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Chairil</a:t>
            </a:r>
            <a:r>
              <a:rPr lang="en-US" sz="3200" i="1" dirty="0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Anwar </a:t>
            </a:r>
            <a:r>
              <a:rPr lang="en-US" sz="3200" i="1" dirty="0" err="1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3200" i="1" dirty="0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A. </a:t>
            </a:r>
            <a:r>
              <a:rPr lang="en-US" sz="3200" i="1" dirty="0" err="1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Mustofa</a:t>
            </a:r>
            <a:r>
              <a:rPr lang="en-US" sz="3200" i="1" dirty="0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Bisri</a:t>
            </a:r>
            <a:r>
              <a:rPr lang="en-US" sz="3200" i="1" dirty="0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Yogyakarta: </a:t>
            </a:r>
            <a:r>
              <a:rPr lang="en-US" sz="3200" dirty="0" err="1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Grafindo</a:t>
            </a:r>
            <a:r>
              <a:rPr lang="en-US" sz="3200" dirty="0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Litera</a:t>
            </a:r>
            <a:r>
              <a:rPr lang="en-US" sz="3200" dirty="0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Media.</a:t>
            </a:r>
            <a:endParaRPr lang="en-ID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Catford, J.C. 1965. </a:t>
            </a:r>
            <a:r>
              <a:rPr lang="en-US" sz="3200" i="1" dirty="0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Linguistic Theory of Translation</a:t>
            </a:r>
            <a:r>
              <a:rPr lang="en-U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London: Oxford University Press.</a:t>
            </a:r>
            <a:endParaRPr lang="en-ID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32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Faiz</a:t>
            </a:r>
            <a:r>
              <a:rPr lang="en-U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Fakhruddin. 2003.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Hermeneutika</a:t>
            </a:r>
            <a:r>
              <a:rPr lang="en-US" sz="32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Qur’ani</a:t>
            </a:r>
            <a:r>
              <a:rPr lang="en-US" sz="32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Antara Teks,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Konteks</a:t>
            </a:r>
            <a:r>
              <a:rPr lang="en-US" sz="32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Kontekstualisasi</a:t>
            </a:r>
            <a:r>
              <a:rPr lang="en-U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Yogyakarta: Qalam</a:t>
            </a:r>
            <a:endParaRPr lang="en-ID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32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Hidayatullah</a:t>
            </a:r>
            <a:r>
              <a:rPr lang="en-U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Moch</a:t>
            </a:r>
            <a:r>
              <a:rPr lang="en-U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Syarif</a:t>
            </a:r>
            <a:r>
              <a:rPr lang="en-U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2017.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Jembatan</a:t>
            </a:r>
            <a:r>
              <a:rPr lang="en-US" sz="32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Kata: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Seluk-Beluk</a:t>
            </a:r>
            <a:r>
              <a:rPr lang="en-US" sz="32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Penerjemahan</a:t>
            </a:r>
            <a:r>
              <a:rPr lang="en-US" sz="32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Arab-Indonesia</a:t>
            </a:r>
            <a:r>
              <a:rPr lang="en-U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Jakarta: </a:t>
            </a:r>
            <a:r>
              <a:rPr lang="en-US" sz="32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Grasindo</a:t>
            </a:r>
            <a:r>
              <a:rPr lang="en-U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Hoed, Benny </a:t>
            </a:r>
            <a:r>
              <a:rPr lang="en-US" sz="32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Hoedoro</a:t>
            </a:r>
            <a:r>
              <a:rPr lang="en-U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2006.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Penerjemahan</a:t>
            </a:r>
            <a:r>
              <a:rPr lang="en-US" sz="32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Kebudayaan</a:t>
            </a:r>
            <a:r>
              <a:rPr lang="en-U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Jakarta: Pustaka Jaya.</a:t>
            </a:r>
            <a:endParaRPr lang="en-ID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32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Kosasih</a:t>
            </a:r>
            <a:r>
              <a:rPr lang="en-U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Ade. 2011.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Pertumbuhan</a:t>
            </a:r>
            <a:r>
              <a:rPr lang="en-US" sz="32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Perkembangan</a:t>
            </a:r>
            <a:r>
              <a:rPr lang="en-US" sz="32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Awal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Ilmu</a:t>
            </a:r>
            <a:r>
              <a:rPr lang="en-US" sz="32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Bahasa dan Sastra Arab</a:t>
            </a:r>
            <a:r>
              <a:rPr lang="en-U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Bandung: Sastra </a:t>
            </a:r>
            <a:r>
              <a:rPr lang="en-US" sz="32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Unpad</a:t>
            </a:r>
            <a:r>
              <a:rPr lang="en-U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Press.</a:t>
            </a:r>
            <a:endParaRPr lang="en-ID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32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Kosasih</a:t>
            </a:r>
            <a:r>
              <a:rPr lang="en-U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Ade dan </a:t>
            </a:r>
            <a:r>
              <a:rPr lang="en-US" sz="32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Agus</a:t>
            </a:r>
            <a:r>
              <a:rPr lang="en-U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Supriatna</a:t>
            </a:r>
            <a:r>
              <a:rPr lang="en-U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2014.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Pengantar</a:t>
            </a:r>
            <a:r>
              <a:rPr lang="en-US" sz="32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Penelitian</a:t>
            </a:r>
            <a:r>
              <a:rPr lang="en-US" sz="32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Filologi</a:t>
            </a:r>
            <a:r>
              <a:rPr lang="en-U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Bandung: </a:t>
            </a:r>
            <a:r>
              <a:rPr lang="en-US" sz="32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Semiotik</a:t>
            </a:r>
            <a:endParaRPr lang="en-ID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____________. 2020.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Kapita</a:t>
            </a:r>
            <a:r>
              <a:rPr lang="en-US" sz="32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Selekta</a:t>
            </a:r>
            <a:r>
              <a:rPr lang="en-US" sz="32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Filologi</a:t>
            </a:r>
            <a:r>
              <a:rPr lang="en-U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Bandung: </a:t>
            </a:r>
            <a:r>
              <a:rPr lang="en-US" sz="32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Unpad</a:t>
            </a:r>
            <a:r>
              <a:rPr lang="en-U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Press.</a:t>
            </a:r>
            <a:endParaRPr lang="en-ID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____________. 2020       </a:t>
            </a:r>
            <a:r>
              <a:rPr lang="en-ID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Holistic Approach For Arabic Language Learning In Industry 4.0: Study On Al-‘</a:t>
            </a:r>
            <a:r>
              <a:rPr lang="en-ID" sz="32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Arabiyah</a:t>
            </a:r>
            <a:r>
              <a:rPr lang="en-ID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Li Al-</a:t>
            </a:r>
            <a:r>
              <a:rPr lang="en-ID" sz="32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Nâsyi`Īn</a:t>
            </a:r>
            <a:r>
              <a:rPr lang="en-ID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Volume 5. </a:t>
            </a:r>
            <a:r>
              <a:rPr lang="en-ID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Humanities &amp; Social Sciences Reviews. </a:t>
            </a:r>
            <a:r>
              <a:rPr lang="en-ID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Vol 8, No 3, pp 868-878 </a:t>
            </a:r>
            <a:endParaRPr lang="en-ID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_________________. 2021. </a:t>
            </a:r>
            <a:r>
              <a:rPr lang="en-ID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Menghidupkan</a:t>
            </a:r>
            <a:r>
              <a:rPr lang="en-ID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ID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Hati</a:t>
            </a:r>
            <a:r>
              <a:rPr lang="en-ID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Yang Mati </a:t>
            </a:r>
            <a:r>
              <a:rPr lang="en-ID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Menggali</a:t>
            </a:r>
            <a:r>
              <a:rPr lang="en-ID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Keutamaan</a:t>
            </a:r>
            <a:r>
              <a:rPr lang="en-ID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Keluarga</a:t>
            </a:r>
            <a:r>
              <a:rPr lang="en-ID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Nabi</a:t>
            </a:r>
            <a:r>
              <a:rPr lang="en-ID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 </a:t>
            </a:r>
            <a:r>
              <a:rPr lang="en-ID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Bandung: </a:t>
            </a:r>
            <a:r>
              <a:rPr lang="en-ID" sz="24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Unpad</a:t>
            </a:r>
            <a:r>
              <a:rPr lang="en-ID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Press</a:t>
            </a:r>
            <a:r>
              <a:rPr lang="en-ID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Kosasih</a:t>
            </a: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Ade dan Tb. Ace </a:t>
            </a:r>
            <a:r>
              <a:rPr lang="en-US" sz="24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Fakhrullah</a:t>
            </a: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2019.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Berpikir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Kritis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Pandangan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Islam</a:t>
            </a: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Bandung: </a:t>
            </a:r>
            <a:r>
              <a:rPr lang="en-US" sz="24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Unpad</a:t>
            </a: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Press.</a:t>
            </a:r>
            <a:endParaRPr lang="en-ID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_______________________________________. 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Kitab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Mashlahatu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Al-Islamiyah Fi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Ihkami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al-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Tauhidiyah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Nasihat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Berbuat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Kemaslahatan</a:t>
            </a: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Bandung: </a:t>
            </a:r>
            <a:r>
              <a:rPr lang="en-US" sz="24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Unpad</a:t>
            </a: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Press.</a:t>
            </a:r>
            <a:endParaRPr lang="en-ID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___________________________________. 2021. </a:t>
            </a:r>
            <a:r>
              <a:rPr lang="en-ID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Dasar-Dasar </a:t>
            </a:r>
            <a:r>
              <a:rPr lang="en-ID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Ajaran</a:t>
            </a:r>
            <a:r>
              <a:rPr lang="en-ID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Islam: </a:t>
            </a:r>
            <a:r>
              <a:rPr lang="en-ID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Saduran</a:t>
            </a:r>
            <a:r>
              <a:rPr lang="en-ID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Kitab </a:t>
            </a:r>
            <a:r>
              <a:rPr lang="en-ID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Nashâ`Ih</a:t>
            </a:r>
            <a:r>
              <a:rPr lang="en-ID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Al-‘</a:t>
            </a:r>
            <a:r>
              <a:rPr lang="en-ID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Awâm</a:t>
            </a:r>
            <a:r>
              <a:rPr lang="en-ID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Fî</a:t>
            </a:r>
            <a:r>
              <a:rPr lang="en-ID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Tahqîqi</a:t>
            </a:r>
            <a:r>
              <a:rPr lang="en-ID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Al-`</a:t>
            </a:r>
            <a:r>
              <a:rPr lang="en-ID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Islâmi</a:t>
            </a:r>
            <a:r>
              <a:rPr lang="en-ID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Bandung: </a:t>
            </a:r>
            <a:r>
              <a:rPr lang="en-ID" sz="24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Unpad</a:t>
            </a:r>
            <a:r>
              <a:rPr lang="en-ID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Press</a:t>
            </a:r>
            <a:endParaRPr lang="en-ID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Larson, Mildred L. 1984. 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Meaning-Based Translation</a:t>
            </a: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New York: University Press of America. </a:t>
            </a:r>
            <a:endParaRPr lang="en-ID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Mahdi, </a:t>
            </a:r>
            <a:r>
              <a:rPr lang="en-US" sz="24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Sutiono</a:t>
            </a: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dkk</a:t>
            </a: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2019.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Katalog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Naskah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Museum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Geusan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Ulun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Sumedang</a:t>
            </a: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Bandung: </a:t>
            </a:r>
            <a:r>
              <a:rPr lang="en-US" sz="24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Unpad</a:t>
            </a: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Press.</a:t>
            </a:r>
            <a:endParaRPr lang="en-ID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Munday, Jeremy. 2016. 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Introducing Translation Studies Theories and Applications </a:t>
            </a: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(Fourth Edition). London: Routledge.</a:t>
            </a:r>
            <a:endParaRPr lang="en-ID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Newmark, Peter. 1988. 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Textbook of Translation</a:t>
            </a: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London: Prentice-Hall. </a:t>
            </a:r>
            <a:endParaRPr lang="en-ID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Rohmana</a:t>
            </a: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Jajang</a:t>
            </a: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A. 2020.  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Al-Quran, Bahasa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Sunda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Moderasi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Islam.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Dinamika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Penyusunan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Terjemahan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Al-Qur’an dan Bahasa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Sunda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2018-2019</a:t>
            </a: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Jakarta: </a:t>
            </a:r>
            <a:r>
              <a:rPr lang="en-US" sz="24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Litbangdiklat</a:t>
            </a: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Press.</a:t>
            </a:r>
            <a:endParaRPr lang="en-ID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Syihabuddin</a:t>
            </a: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2005.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Penerjemahan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Arab Indonesia (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Teori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Praktek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Bandung: </a:t>
            </a:r>
            <a:r>
              <a:rPr lang="en-US" sz="24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Humaniora</a:t>
            </a: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Teeuw</a:t>
            </a: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A. 1984. 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Sastra dan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Ilmu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Sastra: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Pegantar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Teori</a:t>
            </a:r>
            <a:r>
              <a:rPr lang="en-US" sz="2400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Sastra</a:t>
            </a:r>
            <a:r>
              <a:rPr lang="en-US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Jakarta: Pustaka Jaya.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28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935788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1690889"/>
            <a:ext cx="9144000" cy="940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</a:rPr>
              <a:t>Follow us @...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24000" y="1656700"/>
            <a:ext cx="9144000" cy="317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1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2" y="137665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research discusses the complications in the translation of Arabic as the source language to Sundanese as the target language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9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LITERATURE REVIEW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2" y="1376652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GROUPING THE DISCUSSION INTO 2 (TWO) GROUPS:</a:t>
            </a:r>
          </a:p>
          <a:p>
            <a:pPr marL="457200" indent="-457200"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High-context culture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Low </a:t>
            </a:r>
            <a:r>
              <a:rPr lang="en-US" sz="2000" dirty="0" err="1">
                <a:solidFill>
                  <a:schemeClr val="bg1"/>
                </a:solidFill>
              </a:rPr>
              <a:t>contex</a:t>
            </a:r>
            <a:r>
              <a:rPr lang="en-US" sz="2000" dirty="0">
                <a:solidFill>
                  <a:schemeClr val="bg1"/>
                </a:solidFill>
              </a:rPr>
              <a:t> culture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Arabic and Sundanese are categorized as high-context culture languages.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B. </a:t>
            </a:r>
            <a:r>
              <a:rPr lang="id-ID" sz="2400" dirty="0">
                <a:solidFill>
                  <a:schemeClr val="bg1"/>
                </a:solidFill>
              </a:rPr>
              <a:t>TRANSLATION IS NOT TRANSLATING WORD FOR WORD, SENTENCE FOR SENTENCE, BUT THE TEXT ITSELF.</a:t>
            </a:r>
          </a:p>
          <a:p>
            <a:pPr marL="0" indent="0">
              <a:buNone/>
            </a:pPr>
            <a:r>
              <a:rPr lang="id-ID" sz="2400" dirty="0">
                <a:solidFill>
                  <a:schemeClr val="bg1"/>
                </a:solidFill>
              </a:rPr>
              <a:t>C. </a:t>
            </a:r>
            <a:r>
              <a:rPr lang="id-ID" dirty="0">
                <a:solidFill>
                  <a:schemeClr val="bg1"/>
                </a:solidFill>
              </a:rPr>
              <a:t>TRANSLATION IS THE TRANSFER OF MEANING FROM THE SOURCE LANGUAGE INTO THE TARGET LANGUAGE.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METHOD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2" y="1376652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study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descriptive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analytical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orientation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function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translation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translator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In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problems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cultural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problems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translators</a:t>
            </a:r>
            <a:r>
              <a:rPr lang="id-ID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600" dirty="0">
                <a:solidFill>
                  <a:schemeClr val="bg1"/>
                </a:solidFill>
              </a:rPr>
              <a:t>Research methods oriented to products and functions (</a:t>
            </a:r>
            <a:r>
              <a:rPr lang="en-US" sz="3600" i="1" dirty="0">
                <a:solidFill>
                  <a:schemeClr val="bg1"/>
                </a:solidFill>
              </a:rPr>
              <a:t>product and function-oriented research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600" dirty="0">
                <a:solidFill>
                  <a:schemeClr val="bg1"/>
                </a:solidFill>
              </a:rPr>
              <a:t>Translation must consider ideology and culture. But even so, of course, translation products become the basis for analysis and discussion.</a:t>
            </a:r>
          </a:p>
        </p:txBody>
      </p:sp>
    </p:spTree>
    <p:extLst>
      <p:ext uri="{BB962C8B-B14F-4D97-AF65-F5344CB8AC3E}">
        <p14:creationId xmlns:p14="http://schemas.microsoft.com/office/powerpoint/2010/main" val="91598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FINDING AND DISCUSSION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2" y="13766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Minimum 2 slides, maximum 4 slides.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Table or chart can be displayed</a:t>
            </a:r>
          </a:p>
        </p:txBody>
      </p:sp>
      <p:pic>
        <p:nvPicPr>
          <p:cNvPr id="2" name="Picture 1" descr="A chalkboard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59FC2D2F-44D6-C295-941B-61FE3A1C7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95" r="-2" b="-2"/>
          <a:stretch/>
        </p:blipFill>
        <p:spPr>
          <a:xfrm>
            <a:off x="317635" y="1376651"/>
            <a:ext cx="4160452" cy="42504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977DD75-0A75-C29C-343D-B84E85737CBE}"/>
              </a:ext>
            </a:extLst>
          </p:cNvPr>
          <p:cNvSpPr txBox="1">
            <a:spLocks/>
          </p:cNvSpPr>
          <p:nvPr/>
        </p:nvSpPr>
        <p:spPr>
          <a:xfrm>
            <a:off x="5035889" y="2490591"/>
            <a:ext cx="6838476" cy="1516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FFFFFF"/>
                </a:solidFill>
                <a:latin typeface="Cooper Black" panose="0208090404030B020404" pitchFamily="18" charset="77"/>
              </a:rPr>
              <a:t>MASHLAHAH </a:t>
            </a:r>
            <a:br>
              <a:rPr lang="en-US" sz="4800" dirty="0">
                <a:solidFill>
                  <a:srgbClr val="FFFFFF"/>
                </a:solidFill>
                <a:latin typeface="Cooper Black" panose="0208090404030B020404" pitchFamily="18" charset="77"/>
              </a:rPr>
            </a:br>
            <a:r>
              <a:rPr lang="en-US" sz="4800" dirty="0">
                <a:solidFill>
                  <a:srgbClr val="FFFFFF"/>
                </a:solidFill>
                <a:latin typeface="Cooper Black" panose="0208090404030B020404" pitchFamily="18" charset="77"/>
              </a:rPr>
              <a:t>AL-ISLAMIYAH</a:t>
            </a:r>
          </a:p>
          <a:p>
            <a:pPr algn="ctr"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  <a:highlight>
                  <a:srgbClr val="000000"/>
                </a:highlight>
                <a:latin typeface="Book Antiqua" panose="02040602050305030304" pitchFamily="18" charset="0"/>
                <a:cs typeface="Traditional Arabic" panose="02020603050405020304" pitchFamily="18" charset="-78"/>
              </a:rPr>
              <a:t>Written September 10, 1953</a:t>
            </a:r>
            <a:endParaRPr lang="en-US" sz="4800" dirty="0">
              <a:solidFill>
                <a:schemeClr val="bg1"/>
              </a:solidFill>
              <a:highlight>
                <a:srgbClr val="000000"/>
              </a:highlight>
              <a:latin typeface="Cooper Black" panose="0208090404030B0204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995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FFDDC-9C1C-CA8A-0297-1735C7732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190" y="902970"/>
            <a:ext cx="6404610" cy="787718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Cooper Black" panose="0208090404030B020404" pitchFamily="18" charset="77"/>
              </a:rPr>
              <a:t>TRANSLATION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27F28F-0952-0346-5FED-A96DFDE5E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73" r="-2" b="-2"/>
          <a:stretch/>
        </p:blipFill>
        <p:spPr>
          <a:xfrm rot="5400000">
            <a:off x="-256779" y="1147004"/>
            <a:ext cx="5458935" cy="43307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45E0DA-04E9-7AAA-AD80-9717385B14BF}"/>
              </a:ext>
            </a:extLst>
          </p:cNvPr>
          <p:cNvSpPr txBox="1"/>
          <p:nvPr/>
        </p:nvSpPr>
        <p:spPr>
          <a:xfrm>
            <a:off x="5102543" y="1858625"/>
            <a:ext cx="678216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Book Antiqua" panose="02040602050305030304" pitchFamily="18" charset="0"/>
                <a:cs typeface="Traditional Arabic" panose="02020603050405020304" pitchFamily="18" charset="-78"/>
              </a:rPr>
              <a:t>The book, which consists of five chapters, explains the concept of tawhid which then provides a way for its application in life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374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9BAE-CCC1-4B27-CF81-ED36A2841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sz="4400" b="1" kern="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MAMA SEMPUR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99840-DFCF-D326-0A88-664D2124F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Born : 1839 AD in Banten
In 1911 AD (age 72 years) moved to </a:t>
            </a:r>
            <a:r>
              <a:rPr lang="en-ID" sz="2800" dirty="0" err="1">
                <a:solidFill>
                  <a:schemeClr val="bg1"/>
                </a:solidFill>
              </a:rPr>
              <a:t>Sempur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Flered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Purwakarta</a:t>
            </a:r>
            <a:r>
              <a:rPr lang="en-ID" sz="2800" dirty="0">
                <a:solidFill>
                  <a:schemeClr val="bg1"/>
                </a:solidFill>
              </a:rPr>
              <a:t> West Java
Established </a:t>
            </a:r>
            <a:r>
              <a:rPr lang="en-ID" sz="2800" dirty="0" err="1">
                <a:solidFill>
                  <a:schemeClr val="bg1"/>
                </a:solidFill>
              </a:rPr>
              <a:t>Pesantren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Salafiyah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Sempur</a:t>
            </a:r>
            <a:r>
              <a:rPr lang="en-ID" sz="2800" dirty="0">
                <a:solidFill>
                  <a:schemeClr val="bg1"/>
                </a:solidFill>
              </a:rPr>
              <a:t> 
Died: 1975 AD in Kampung </a:t>
            </a:r>
            <a:r>
              <a:rPr lang="en-ID" sz="2800" dirty="0" err="1">
                <a:solidFill>
                  <a:schemeClr val="bg1"/>
                </a:solidFill>
              </a:rPr>
              <a:t>Sempur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Flred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Purwakarta</a:t>
            </a:r>
            <a:r>
              <a:rPr lang="en-ID" sz="2800" dirty="0">
                <a:solidFill>
                  <a:schemeClr val="bg1"/>
                </a:solidFill>
              </a:rPr>
              <a:t> West Java
Age: 136 years old
Father: K.H. </a:t>
            </a:r>
            <a:r>
              <a:rPr lang="en-ID" sz="2800" dirty="0" err="1">
                <a:solidFill>
                  <a:schemeClr val="bg1"/>
                </a:solidFill>
              </a:rPr>
              <a:t>Tubagus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Sayyida</a:t>
            </a:r>
            <a:r>
              <a:rPr lang="en-ID" sz="2800" dirty="0">
                <a:solidFill>
                  <a:schemeClr val="bg1"/>
                </a:solidFill>
              </a:rPr>
              <a:t>
The genealogy is the same to the Prophet Muhammad 
Other Names: MAMA SEMPUR
Sons: 4 ; Daughters: 4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9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5A15-F954-2A8C-774C-56CB19744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3CED6-7EC8-1CE5-7593-AFDA91086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:( وَ صَفْوَةُ القَوْلِ إِنَّ </a:t>
            </a:r>
            <a:r>
              <a:rPr lang="ar-SA" sz="1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ألإِسْلاَمَ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دِيْنٌ عَامٌ</a:t>
            </a:r>
            <a:r>
              <a:rPr lang="ar-S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خَالِدٌ صَالِحٌ لِكُلِّ عُصْرٍ يُرْشِدُ الإِنْسَانَ إِلَى مَا فِيْهِ تَماَمُ السَعَادَتَيْنِ وَ كَمَالُ الحَيَاتَيْنِ)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Hartina ari </a:t>
            </a:r>
            <a:r>
              <a:rPr lang="id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beresihna</a:t>
            </a:r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carios</a:t>
            </a:r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éta</a:t>
            </a:r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nyaéta</a:t>
            </a:r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satemen-temenna</a:t>
            </a:r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agama Islam </a:t>
            </a:r>
            <a:r>
              <a:rPr lang="id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éta</a:t>
            </a:r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agama </a:t>
            </a:r>
            <a:r>
              <a:rPr lang="id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pikeun</a:t>
            </a:r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id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tur langgeng </a:t>
            </a:r>
            <a:r>
              <a:rPr lang="id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henteu</a:t>
            </a:r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peugatna</a:t>
            </a:r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ngangeunteng</a:t>
            </a:r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hareup</a:t>
            </a:r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tur patut  </a:t>
            </a:r>
            <a:r>
              <a:rPr lang="id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sakur-sakur</a:t>
            </a:r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zaman tur agama Islam anu </a:t>
            </a:r>
            <a:r>
              <a:rPr lang="id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nuduhkeun</a:t>
            </a:r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manusa</a:t>
            </a:r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kana </a:t>
            </a:r>
            <a:r>
              <a:rPr lang="id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hiji</a:t>
            </a:r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barang anu </a:t>
            </a:r>
            <a:r>
              <a:rPr lang="id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aya</a:t>
            </a:r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dina </a:t>
            </a:r>
            <a:r>
              <a:rPr lang="id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éta</a:t>
            </a:r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barang </a:t>
            </a:r>
            <a:r>
              <a:rPr lang="id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kasampurnaan</a:t>
            </a:r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dua (</a:t>
            </a:r>
            <a:r>
              <a:rPr lang="id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hiji</a:t>
            </a:r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bagian hirup di </a:t>
            </a:r>
            <a:r>
              <a:rPr lang="id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dunya</a:t>
            </a:r>
            <a:r>
              <a:rPr lang="id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kadua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hirup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akhirat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jeung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kasampurnaan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hirup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kali (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hiji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hirup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dunya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kadua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hirup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anu 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henteu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aya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maotna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ari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hirup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anu 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henteu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aya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maotna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éta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nyaéta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hirup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akhirat</a:t>
            </a:r>
            <a:r>
              <a:rPr lang="en-ID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1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CONCLUSION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2" y="1376652"/>
            <a:ext cx="10515600" cy="4351338"/>
          </a:xfrm>
        </p:spPr>
        <p:txBody>
          <a:bodyPr>
            <a:normAutofit/>
          </a:bodyPr>
          <a:lstStyle/>
          <a:p>
            <a:pPr indent="450215" algn="just"/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Book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adaptation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/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compiler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book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translation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directly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delivering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his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disciples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/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Translated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texts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written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directly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assigned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produce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various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output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texts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Target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/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translation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earnest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attempt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his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explanation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id-ID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Penerjemah sangat setia terhadap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id-ID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indent="450215" algn="just"/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target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variety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familiarity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as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evidence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Mama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Sempur's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closeness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Arabic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Sundanese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connected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Islam as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main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content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/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Sundanese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its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speakers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today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vocabulary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derived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Arabic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experienced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narrowing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04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1010</Words>
  <Application>Microsoft Macintosh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Cooper Black</vt:lpstr>
      <vt:lpstr>Open Sans</vt:lpstr>
      <vt:lpstr>Times New Roman</vt:lpstr>
      <vt:lpstr>Office Theme</vt:lpstr>
      <vt:lpstr>THE PROBLEMS IN THE TRANSLATION OF ARABIC TO SUNDANESE IN MASHLAHALAH AL-ISLAMIYAH FI AHKAMI AL-TAUHIDIYAH BY MAMA SEMPUR </vt:lpstr>
      <vt:lpstr>INTRODUCTION</vt:lpstr>
      <vt:lpstr>LITERATURE REVIEW</vt:lpstr>
      <vt:lpstr>METHOD</vt:lpstr>
      <vt:lpstr>FINDING AND DISCUSSION</vt:lpstr>
      <vt:lpstr>TRANSLATION</vt:lpstr>
      <vt:lpstr>MAMA SEMPUR</vt:lpstr>
      <vt:lpstr>PowerPoint Presentation</vt:lpstr>
      <vt:lpstr>CONCLUSION</vt:lpstr>
      <vt:lpstr>REFERENCES</vt:lpstr>
      <vt:lpstr>THANK YOU!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ismail - [2010]</dc:creator>
  <cp:lastModifiedBy>Ade Kosasih</cp:lastModifiedBy>
  <cp:revision>8</cp:revision>
  <dcterms:created xsi:type="dcterms:W3CDTF">2023-04-14T06:04:15Z</dcterms:created>
  <dcterms:modified xsi:type="dcterms:W3CDTF">2023-07-27T16:38:28Z</dcterms:modified>
</cp:coreProperties>
</file>